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501" r:id="rId2"/>
    <p:sldId id="258" r:id="rId3"/>
    <p:sldId id="304" r:id="rId4"/>
    <p:sldId id="500" r:id="rId5"/>
    <p:sldId id="461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479" r:id="rId15"/>
    <p:sldId id="476" r:id="rId16"/>
    <p:sldId id="477" r:id="rId17"/>
    <p:sldId id="478" r:id="rId18"/>
    <p:sldId id="481" r:id="rId19"/>
    <p:sldId id="482" r:id="rId20"/>
    <p:sldId id="483" r:id="rId21"/>
    <p:sldId id="484" r:id="rId22"/>
    <p:sldId id="305" r:id="rId23"/>
    <p:sldId id="279" r:id="rId24"/>
    <p:sldId id="276" r:id="rId25"/>
    <p:sldId id="263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588"/>
    <a:srgbClr val="0207FC"/>
    <a:srgbClr val="FAFAFA"/>
    <a:srgbClr val="E9836B"/>
    <a:srgbClr val="CD401F"/>
    <a:srgbClr val="171858"/>
    <a:srgbClr val="D94421"/>
    <a:srgbClr val="FBE6E1"/>
    <a:srgbClr val="F8D8D0"/>
    <a:srgbClr val="111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4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65701-F71A-47F8-AABA-4F78024E2A81}" type="datetimeFigureOut">
              <a:rPr lang="zh-CN" altLang="en-US" smtClean="0"/>
              <a:t>2020-05-16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11A59-B2E4-4AD1-8CF7-DD8BD029B1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6A49-583B-4A10-84FA-8FF19E9E1AC9}" type="datetimeFigureOut">
              <a:rPr lang="zh-CN" altLang="en-US" smtClean="0"/>
              <a:t>2020-05-16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CFFC-A4E2-4813-9F59-5A6379BCA8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6A49-583B-4A10-84FA-8FF19E9E1AC9}" type="datetimeFigureOut">
              <a:rPr lang="zh-CN" altLang="en-US" smtClean="0"/>
              <a:t>2020-05-16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CFFC-A4E2-4813-9F59-5A6379BCA8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6A49-583B-4A10-84FA-8FF19E9E1AC9}" type="datetimeFigureOut">
              <a:rPr lang="zh-CN" altLang="en-US" smtClean="0"/>
              <a:t>2020-05-16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CFFC-A4E2-4813-9F59-5A6379BCA8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del 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6A49-583B-4A10-84FA-8FF19E9E1AC9}" type="datetimeFigureOut">
              <a:rPr lang="zh-CN" altLang="en-US" smtClean="0"/>
              <a:t>2020-05-16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CFFC-A4E2-4813-9F59-5A6379BCA8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6A49-583B-4A10-84FA-8FF19E9E1AC9}" type="datetimeFigureOut">
              <a:rPr lang="zh-CN" altLang="en-US" smtClean="0"/>
              <a:t>2020-05-16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CFFC-A4E2-4813-9F59-5A6379BCA8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6A49-583B-4A10-84FA-8FF19E9E1AC9}" type="datetimeFigureOut">
              <a:rPr lang="zh-CN" altLang="en-US" smtClean="0"/>
              <a:t>2020-05-16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CFFC-A4E2-4813-9F59-5A6379BCA8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6A49-583B-4A10-84FA-8FF19E9E1AC9}" type="datetimeFigureOut">
              <a:rPr lang="zh-CN" altLang="en-US" smtClean="0"/>
              <a:t>2020-05-16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CFFC-A4E2-4813-9F59-5A6379BCA8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6A49-583B-4A10-84FA-8FF19E9E1AC9}" type="datetimeFigureOut">
              <a:rPr lang="zh-CN" altLang="en-US" smtClean="0"/>
              <a:t>2020-05-16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CFFC-A4E2-4813-9F59-5A6379BCA8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6A49-583B-4A10-84FA-8FF19E9E1AC9}" type="datetimeFigureOut">
              <a:rPr lang="zh-CN" altLang="en-US" smtClean="0"/>
              <a:t>2020-05-16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CFFC-A4E2-4813-9F59-5A6379BCA8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6A49-583B-4A10-84FA-8FF19E9E1AC9}" type="datetimeFigureOut">
              <a:rPr lang="zh-CN" altLang="en-US" smtClean="0"/>
              <a:t>2020-05-16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CFFC-A4E2-4813-9F59-5A6379BCA8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6A49-583B-4A10-84FA-8FF19E9E1AC9}" type="datetimeFigureOut">
              <a:rPr lang="zh-CN" altLang="en-US" smtClean="0"/>
              <a:t>2020-05-16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CFFC-A4E2-4813-9F59-5A6379BCA8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6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6A49-583B-4A10-84FA-8FF19E9E1AC9}" type="datetimeFigureOut">
              <a:rPr lang="zh-CN" altLang="en-US" smtClean="0"/>
              <a:t>2020-05-16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6CFFC-A4E2-4813-9F59-5A6379BCA8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6" name="文本框 35"/>
          <p:cNvSpPr txBox="1"/>
          <p:nvPr/>
        </p:nvSpPr>
        <p:spPr>
          <a:xfrm>
            <a:off x="4183380" y="1936750"/>
            <a:ext cx="3824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>
                <a:solidFill>
                  <a:schemeClr val="bg1"/>
                </a:solidFill>
              </a:rPr>
              <a:t>2019</a:t>
            </a:r>
            <a:r>
              <a:rPr lang="zh-CN" altLang="en-US" sz="4000" b="1" dirty="0">
                <a:solidFill>
                  <a:schemeClr val="bg1"/>
                </a:solidFill>
              </a:rPr>
              <a:t>级数码摄影课程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672392" y="3597812"/>
            <a:ext cx="6871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</a:rPr>
              <a:t>数码相机的基本使用方法</a:t>
            </a:r>
            <a:r>
              <a:rPr lang="en-US" altLang="zh-CN" sz="2400" dirty="0">
                <a:solidFill>
                  <a:schemeClr val="bg1"/>
                </a:solidFill>
              </a:rPr>
              <a:t>-</a:t>
            </a:r>
            <a:r>
              <a:rPr lang="zh-CN" altLang="en-US" sz="2400" dirty="0">
                <a:solidFill>
                  <a:schemeClr val="bg1"/>
                </a:solidFill>
              </a:rPr>
              <a:t>画面语言</a:t>
            </a:r>
            <a:endParaRPr lang="zh-CN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ty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-2405380"/>
            <a:ext cx="12168505" cy="6329680"/>
          </a:xfrm>
          <a:prstGeom prst="rect">
            <a:avLst/>
          </a:prstGeom>
        </p:spPr>
      </p:pic>
      <p:pic>
        <p:nvPicPr>
          <p:cNvPr id="73" name="图片 72" descr="20140403163932_10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" y="214630"/>
            <a:ext cx="1238250" cy="14986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35063" y="949325"/>
            <a:ext cx="153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148" name="Rectangle 4"/>
          <p:cNvSpPr>
            <a:spLocks noGrp="1"/>
          </p:cNvSpPr>
          <p:nvPr/>
        </p:nvSpPr>
        <p:spPr>
          <a:xfrm>
            <a:off x="2300288" y="930275"/>
            <a:ext cx="5062537" cy="454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endParaRPr lang="zh-CN" altLang="en-US" sz="2400" baseline="0" dirty="0">
              <a:solidFill>
                <a:srgbClr val="B2B2B2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266" name="Rectangle 2"/>
          <p:cNvSpPr>
            <a:spLocks noGrp="1"/>
          </p:cNvSpPr>
          <p:nvPr/>
        </p:nvSpPr>
        <p:spPr>
          <a:xfrm>
            <a:off x="1621155" y="5318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3905" y="93027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电影画面语言</a:t>
            </a:r>
            <a:endParaRPr lang="zh-CN" altLang="en-US"/>
          </a:p>
        </p:txBody>
      </p:sp>
      <p:sp>
        <p:nvSpPr>
          <p:cNvPr id="16386" name="Rectangle 2"/>
          <p:cNvSpPr>
            <a:spLocks noGrp="1"/>
          </p:cNvSpPr>
          <p:nvPr/>
        </p:nvSpPr>
        <p:spPr>
          <a:xfrm>
            <a:off x="885825" y="5699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景别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105474" name="文本框 105473"/>
          <p:cNvSpPr txBox="1"/>
          <p:nvPr/>
        </p:nvSpPr>
        <p:spPr>
          <a:xfrm>
            <a:off x="1316038" y="1322388"/>
            <a:ext cx="252730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en-US" altLang="zh-CN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r>
              <a:rPr lang="en-US" altLang="zh-CN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r>
              <a:rPr lang="zh-CN" altLang="en-US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全 景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5475" name="文本框 105474"/>
          <p:cNvSpPr txBox="1"/>
          <p:nvPr/>
        </p:nvSpPr>
        <p:spPr>
          <a:xfrm>
            <a:off x="1316355" y="1913255"/>
            <a:ext cx="8316595" cy="1583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2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en-US" sz="2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以表现某个被摄对象的全貌和它所处的环境为目的，一般  用来交待事件发生的环境及主体与周围环境的关系。</a:t>
            </a:r>
          </a:p>
          <a:p>
            <a:pPr>
              <a:buClr>
                <a:schemeClr val="bg1"/>
              </a:buClr>
            </a:pPr>
            <a:r>
              <a:rPr lang="zh-CN" altLang="en-US" sz="2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如果以人来作拍摄主体，则主要表现被射人体的全身。</a:t>
            </a:r>
          </a:p>
          <a:p>
            <a:pPr>
              <a:buClr>
                <a:schemeClr val="bg1"/>
              </a:buClr>
            </a:pPr>
            <a:endParaRPr lang="zh-CN" altLang="en-US" sz="25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030" y="3244215"/>
            <a:ext cx="6097270" cy="342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ty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-2405380"/>
            <a:ext cx="12168505" cy="6329680"/>
          </a:xfrm>
          <a:prstGeom prst="rect">
            <a:avLst/>
          </a:prstGeom>
        </p:spPr>
      </p:pic>
      <p:pic>
        <p:nvPicPr>
          <p:cNvPr id="73" name="图片 72" descr="20140403163932_10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" y="214630"/>
            <a:ext cx="1238250" cy="14986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35063" y="949325"/>
            <a:ext cx="153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148" name="Rectangle 4"/>
          <p:cNvSpPr>
            <a:spLocks noGrp="1"/>
          </p:cNvSpPr>
          <p:nvPr/>
        </p:nvSpPr>
        <p:spPr>
          <a:xfrm>
            <a:off x="2300288" y="930275"/>
            <a:ext cx="5062537" cy="454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endParaRPr lang="zh-CN" altLang="en-US" sz="2400" baseline="0" dirty="0">
              <a:solidFill>
                <a:srgbClr val="B2B2B2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266" name="Rectangle 2"/>
          <p:cNvSpPr>
            <a:spLocks noGrp="1"/>
          </p:cNvSpPr>
          <p:nvPr/>
        </p:nvSpPr>
        <p:spPr>
          <a:xfrm>
            <a:off x="1621155" y="5318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3905" y="93027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电影画面语言</a:t>
            </a:r>
            <a:endParaRPr lang="zh-CN" altLang="en-US"/>
          </a:p>
        </p:txBody>
      </p:sp>
      <p:sp>
        <p:nvSpPr>
          <p:cNvPr id="16386" name="Rectangle 2"/>
          <p:cNvSpPr>
            <a:spLocks noGrp="1"/>
          </p:cNvSpPr>
          <p:nvPr/>
        </p:nvSpPr>
        <p:spPr>
          <a:xfrm>
            <a:off x="885825" y="5699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景别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107522" name="文本框 107521"/>
          <p:cNvSpPr txBox="1"/>
          <p:nvPr/>
        </p:nvSpPr>
        <p:spPr>
          <a:xfrm>
            <a:off x="1658938" y="1423988"/>
            <a:ext cx="214312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en-US" altLang="zh-CN" sz="36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3).</a:t>
            </a:r>
            <a:r>
              <a:rPr lang="zh-CN" altLang="en-US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中 景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436" name="Text Box 4"/>
          <p:cNvSpPr txBox="1"/>
          <p:nvPr/>
        </p:nvSpPr>
        <p:spPr>
          <a:xfrm>
            <a:off x="2300605" y="2008505"/>
            <a:ext cx="6121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画框下边卡在膝盖左右部位或场景局部的画面成为中景画面。</a:t>
            </a:r>
          </a:p>
        </p:txBody>
      </p:sp>
      <p:pic>
        <p:nvPicPr>
          <p:cNvPr id="1843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938" y="2771775"/>
            <a:ext cx="7173912" cy="4032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ty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-2405380"/>
            <a:ext cx="12168505" cy="6329680"/>
          </a:xfrm>
          <a:prstGeom prst="rect">
            <a:avLst/>
          </a:prstGeom>
        </p:spPr>
      </p:pic>
      <p:pic>
        <p:nvPicPr>
          <p:cNvPr id="73" name="图片 72" descr="20140403163932_10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" y="214630"/>
            <a:ext cx="1238250" cy="14986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35063" y="949325"/>
            <a:ext cx="153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148" name="Rectangle 4"/>
          <p:cNvSpPr>
            <a:spLocks noGrp="1"/>
          </p:cNvSpPr>
          <p:nvPr/>
        </p:nvSpPr>
        <p:spPr>
          <a:xfrm>
            <a:off x="2300288" y="930275"/>
            <a:ext cx="5062537" cy="454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endParaRPr lang="zh-CN" altLang="en-US" sz="2400" baseline="0" dirty="0">
              <a:solidFill>
                <a:srgbClr val="B2B2B2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266" name="Rectangle 2"/>
          <p:cNvSpPr>
            <a:spLocks noGrp="1"/>
          </p:cNvSpPr>
          <p:nvPr/>
        </p:nvSpPr>
        <p:spPr>
          <a:xfrm>
            <a:off x="1621155" y="5318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3905" y="93027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电影画面语言</a:t>
            </a:r>
            <a:endParaRPr lang="zh-CN" altLang="en-US"/>
          </a:p>
        </p:txBody>
      </p:sp>
      <p:sp>
        <p:nvSpPr>
          <p:cNvPr id="107522" name="文本框 107521"/>
          <p:cNvSpPr txBox="1"/>
          <p:nvPr/>
        </p:nvSpPr>
        <p:spPr>
          <a:xfrm>
            <a:off x="3997008" y="783908"/>
            <a:ext cx="159893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3600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中 景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79613"/>
            <a:ext cx="5635625" cy="4176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3"/>
          <p:cNvSpPr txBox="1"/>
          <p:nvPr/>
        </p:nvSpPr>
        <p:spPr>
          <a:xfrm>
            <a:off x="6143625" y="1874838"/>
            <a:ext cx="3744913" cy="450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i="1" u="sng" dirty="0">
                <a:solidFill>
                  <a:schemeClr val="bg1"/>
                </a:solidFill>
                <a:latin typeface="Arial" panose="020B0604020202020204" pitchFamily="34" charset="0"/>
              </a:rPr>
              <a:t> 特点：</a:t>
            </a:r>
          </a:p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○膝盖以上，可看清楚人物半身动作，也可看到所处环境细部。</a:t>
            </a:r>
          </a:p>
          <a:p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zh-CN" altLang="en-US" sz="2800" b="1" i="1" u="sng" dirty="0">
                <a:solidFill>
                  <a:schemeClr val="bg1"/>
                </a:solidFill>
                <a:latin typeface="Arial" panose="020B0604020202020204" pitchFamily="34" charset="0"/>
              </a:rPr>
              <a:t>作用：</a:t>
            </a:r>
          </a:p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○常常用于叙事性的描写</a:t>
            </a:r>
          </a:p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○有利于交待人与人之间、人与物之间关系</a:t>
            </a:r>
          </a:p>
          <a:p>
            <a:endParaRPr lang="zh-CN" altLang="en-US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ty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-2405380"/>
            <a:ext cx="12168505" cy="6329680"/>
          </a:xfrm>
          <a:prstGeom prst="rect">
            <a:avLst/>
          </a:prstGeom>
        </p:spPr>
      </p:pic>
      <p:pic>
        <p:nvPicPr>
          <p:cNvPr id="73" name="图片 72" descr="20140403163932_10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" y="214630"/>
            <a:ext cx="1238250" cy="14986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35063" y="949325"/>
            <a:ext cx="153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148" name="Rectangle 4"/>
          <p:cNvSpPr>
            <a:spLocks noGrp="1"/>
          </p:cNvSpPr>
          <p:nvPr/>
        </p:nvSpPr>
        <p:spPr>
          <a:xfrm>
            <a:off x="2300288" y="930275"/>
            <a:ext cx="5062537" cy="454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endParaRPr lang="zh-CN" altLang="en-US" sz="2400" baseline="0" dirty="0">
              <a:solidFill>
                <a:srgbClr val="B2B2B2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266" name="Rectangle 2"/>
          <p:cNvSpPr>
            <a:spLocks noGrp="1"/>
          </p:cNvSpPr>
          <p:nvPr/>
        </p:nvSpPr>
        <p:spPr>
          <a:xfrm>
            <a:off x="1621155" y="5318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3905" y="93027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电影画面语言</a:t>
            </a:r>
            <a:endParaRPr lang="zh-CN" altLang="en-US"/>
          </a:p>
        </p:txBody>
      </p:sp>
      <p:sp>
        <p:nvSpPr>
          <p:cNvPr id="107522" name="文本框 107521"/>
          <p:cNvSpPr txBox="1"/>
          <p:nvPr/>
        </p:nvSpPr>
        <p:spPr>
          <a:xfrm>
            <a:off x="3997008" y="783908"/>
            <a:ext cx="54864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6" name="Rectangle 2"/>
          <p:cNvSpPr>
            <a:spLocks noGrp="1"/>
          </p:cNvSpPr>
          <p:nvPr/>
        </p:nvSpPr>
        <p:spPr>
          <a:xfrm>
            <a:off x="885825" y="5699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景别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33905" y="1557655"/>
            <a:ext cx="18122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4)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中近景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73020" y="2209165"/>
            <a:ext cx="3230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镜头卡在人物腰部以上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-42" b="5295"/>
          <a:stretch>
            <a:fillRect/>
          </a:stretch>
        </p:blipFill>
        <p:spPr>
          <a:xfrm>
            <a:off x="1942465" y="2788285"/>
            <a:ext cx="7634605" cy="40659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ty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-2405380"/>
            <a:ext cx="12168505" cy="6329680"/>
          </a:xfrm>
          <a:prstGeom prst="rect">
            <a:avLst/>
          </a:prstGeom>
        </p:spPr>
      </p:pic>
      <p:pic>
        <p:nvPicPr>
          <p:cNvPr id="73" name="图片 72" descr="20140403163932_10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" y="214630"/>
            <a:ext cx="1238250" cy="14986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35063" y="949325"/>
            <a:ext cx="153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148" name="Rectangle 4"/>
          <p:cNvSpPr>
            <a:spLocks noGrp="1"/>
          </p:cNvSpPr>
          <p:nvPr/>
        </p:nvSpPr>
        <p:spPr>
          <a:xfrm>
            <a:off x="2300288" y="930275"/>
            <a:ext cx="5062537" cy="454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endParaRPr lang="zh-CN" altLang="en-US" sz="2400" baseline="0" dirty="0">
              <a:solidFill>
                <a:srgbClr val="B2B2B2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266" name="Rectangle 2"/>
          <p:cNvSpPr>
            <a:spLocks noGrp="1"/>
          </p:cNvSpPr>
          <p:nvPr/>
        </p:nvSpPr>
        <p:spPr>
          <a:xfrm>
            <a:off x="1621155" y="5318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3905" y="93027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电影画面语言</a:t>
            </a:r>
            <a:endParaRPr lang="zh-CN" altLang="en-US"/>
          </a:p>
        </p:txBody>
      </p:sp>
      <p:sp>
        <p:nvSpPr>
          <p:cNvPr id="107522" name="文本框 107521"/>
          <p:cNvSpPr txBox="1"/>
          <p:nvPr/>
        </p:nvSpPr>
        <p:spPr>
          <a:xfrm>
            <a:off x="3997008" y="783908"/>
            <a:ext cx="54864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6" name="Rectangle 2"/>
          <p:cNvSpPr>
            <a:spLocks noGrp="1"/>
          </p:cNvSpPr>
          <p:nvPr/>
        </p:nvSpPr>
        <p:spPr>
          <a:xfrm>
            <a:off x="885825" y="5699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景别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2531" name="Text Box 3"/>
          <p:cNvSpPr txBox="1"/>
          <p:nvPr/>
        </p:nvSpPr>
        <p:spPr>
          <a:xfrm>
            <a:off x="5976938" y="2700338"/>
            <a:ext cx="3960812" cy="2811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i="1" u="sng" dirty="0">
                <a:solidFill>
                  <a:schemeClr val="bg1"/>
                </a:solidFill>
                <a:latin typeface="Arial" panose="020B0604020202020204" pitchFamily="34" charset="0"/>
              </a:rPr>
              <a:t>特点：</a:t>
            </a:r>
          </a:p>
          <a:p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○被称为“人物半身镜头</a:t>
            </a:r>
          </a:p>
          <a:p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○以人物的神态和对话为表现对象</a:t>
            </a:r>
          </a:p>
          <a:p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63" y="2411413"/>
            <a:ext cx="5746750" cy="3097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ty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-2405380"/>
            <a:ext cx="12168505" cy="6329680"/>
          </a:xfrm>
          <a:prstGeom prst="rect">
            <a:avLst/>
          </a:prstGeom>
        </p:spPr>
      </p:pic>
      <p:pic>
        <p:nvPicPr>
          <p:cNvPr id="73" name="图片 72" descr="20140403163932_10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" y="214630"/>
            <a:ext cx="1238250" cy="14986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35063" y="949325"/>
            <a:ext cx="153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148" name="Rectangle 4"/>
          <p:cNvSpPr>
            <a:spLocks noGrp="1"/>
          </p:cNvSpPr>
          <p:nvPr/>
        </p:nvSpPr>
        <p:spPr>
          <a:xfrm>
            <a:off x="2300288" y="930275"/>
            <a:ext cx="5062537" cy="454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endParaRPr lang="zh-CN" altLang="en-US" sz="2400" baseline="0" dirty="0">
              <a:solidFill>
                <a:srgbClr val="B2B2B2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266" name="Rectangle 2"/>
          <p:cNvSpPr>
            <a:spLocks noGrp="1"/>
          </p:cNvSpPr>
          <p:nvPr/>
        </p:nvSpPr>
        <p:spPr>
          <a:xfrm>
            <a:off x="1621155" y="5318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3905" y="93027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电影画面语言</a:t>
            </a:r>
            <a:endParaRPr lang="zh-CN" altLang="en-US"/>
          </a:p>
        </p:txBody>
      </p:sp>
      <p:sp>
        <p:nvSpPr>
          <p:cNvPr id="107522" name="文本框 107521"/>
          <p:cNvSpPr txBox="1"/>
          <p:nvPr/>
        </p:nvSpPr>
        <p:spPr>
          <a:xfrm>
            <a:off x="3997008" y="783908"/>
            <a:ext cx="54864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6" name="Rectangle 2"/>
          <p:cNvSpPr>
            <a:spLocks noGrp="1"/>
          </p:cNvSpPr>
          <p:nvPr/>
        </p:nvSpPr>
        <p:spPr>
          <a:xfrm>
            <a:off x="885825" y="5699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景别</a:t>
            </a:r>
            <a:endParaRPr lang="zh-CN" altLang="zh-CN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" y="1842770"/>
            <a:ext cx="6857365" cy="45523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310755" y="2447925"/>
            <a:ext cx="2540000" cy="2430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i="1" u="sng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作用：</a:t>
            </a:r>
          </a:p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○可拉近观众与被摄人物的距离，制造交流感。调动观众现场感和参与欲望。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ty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-2405380"/>
            <a:ext cx="12168505" cy="6329680"/>
          </a:xfrm>
          <a:prstGeom prst="rect">
            <a:avLst/>
          </a:prstGeom>
        </p:spPr>
      </p:pic>
      <p:pic>
        <p:nvPicPr>
          <p:cNvPr id="73" name="图片 72" descr="20140403163932_10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" y="214630"/>
            <a:ext cx="1238250" cy="14986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35063" y="949325"/>
            <a:ext cx="153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148" name="Rectangle 4"/>
          <p:cNvSpPr>
            <a:spLocks noGrp="1"/>
          </p:cNvSpPr>
          <p:nvPr/>
        </p:nvSpPr>
        <p:spPr>
          <a:xfrm>
            <a:off x="2300288" y="930275"/>
            <a:ext cx="5062537" cy="454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endParaRPr lang="zh-CN" altLang="en-US" sz="2400" baseline="0" dirty="0">
              <a:solidFill>
                <a:srgbClr val="B2B2B2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266" name="Rectangle 2"/>
          <p:cNvSpPr>
            <a:spLocks noGrp="1"/>
          </p:cNvSpPr>
          <p:nvPr/>
        </p:nvSpPr>
        <p:spPr>
          <a:xfrm>
            <a:off x="1621155" y="5318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3905" y="93027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电影画面语言</a:t>
            </a:r>
            <a:endParaRPr lang="zh-CN" altLang="en-US"/>
          </a:p>
        </p:txBody>
      </p:sp>
      <p:sp>
        <p:nvSpPr>
          <p:cNvPr id="107522" name="文本框 107521"/>
          <p:cNvSpPr txBox="1"/>
          <p:nvPr/>
        </p:nvSpPr>
        <p:spPr>
          <a:xfrm>
            <a:off x="3997008" y="783908"/>
            <a:ext cx="54864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6" name="Rectangle 2"/>
          <p:cNvSpPr>
            <a:spLocks noGrp="1"/>
          </p:cNvSpPr>
          <p:nvPr/>
        </p:nvSpPr>
        <p:spPr>
          <a:xfrm>
            <a:off x="885825" y="5699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景别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91030" y="1675130"/>
            <a:ext cx="16071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5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）近景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" y="2258695"/>
            <a:ext cx="6234113" cy="352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3"/>
          <p:cNvSpPr txBox="1"/>
          <p:nvPr/>
        </p:nvSpPr>
        <p:spPr>
          <a:xfrm>
            <a:off x="6720205" y="2931160"/>
            <a:ext cx="3983355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i="1" u="sng" dirty="0">
                <a:solidFill>
                  <a:schemeClr val="bg1"/>
                </a:solidFill>
                <a:latin typeface="Arial" panose="020B0604020202020204" pitchFamily="34" charset="0"/>
              </a:rPr>
              <a:t>特点：</a:t>
            </a:r>
          </a:p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○人物的面部表情、心理状态、肩部动作、脸部的细微动作，都成为主要表现对象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ty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-2405380"/>
            <a:ext cx="12168505" cy="6329680"/>
          </a:xfrm>
          <a:prstGeom prst="rect">
            <a:avLst/>
          </a:prstGeom>
        </p:spPr>
      </p:pic>
      <p:pic>
        <p:nvPicPr>
          <p:cNvPr id="73" name="图片 72" descr="20140403163932_10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" y="214630"/>
            <a:ext cx="1238250" cy="14986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35063" y="949325"/>
            <a:ext cx="153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148" name="Rectangle 4"/>
          <p:cNvSpPr>
            <a:spLocks noGrp="1"/>
          </p:cNvSpPr>
          <p:nvPr/>
        </p:nvSpPr>
        <p:spPr>
          <a:xfrm>
            <a:off x="2300288" y="930275"/>
            <a:ext cx="5062537" cy="454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endParaRPr lang="zh-CN" altLang="en-US" sz="2400" baseline="0" dirty="0">
              <a:solidFill>
                <a:srgbClr val="B2B2B2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266" name="Rectangle 2"/>
          <p:cNvSpPr>
            <a:spLocks noGrp="1"/>
          </p:cNvSpPr>
          <p:nvPr/>
        </p:nvSpPr>
        <p:spPr>
          <a:xfrm>
            <a:off x="1621155" y="5318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3905" y="93027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电影画面语言</a:t>
            </a:r>
            <a:endParaRPr lang="zh-CN" altLang="en-US"/>
          </a:p>
        </p:txBody>
      </p:sp>
      <p:sp>
        <p:nvSpPr>
          <p:cNvPr id="107522" name="文本框 107521"/>
          <p:cNvSpPr txBox="1"/>
          <p:nvPr/>
        </p:nvSpPr>
        <p:spPr>
          <a:xfrm>
            <a:off x="3997008" y="783908"/>
            <a:ext cx="54864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6" name="Rectangle 2"/>
          <p:cNvSpPr>
            <a:spLocks noGrp="1"/>
          </p:cNvSpPr>
          <p:nvPr/>
        </p:nvSpPr>
        <p:spPr>
          <a:xfrm>
            <a:off x="885825" y="5699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sym typeface="+mn-ea"/>
              </a:rPr>
              <a:t>近景</a:t>
            </a:r>
          </a:p>
        </p:txBody>
      </p:sp>
      <p:sp>
        <p:nvSpPr>
          <p:cNvPr id="26627" name="Text Box 3"/>
          <p:cNvSpPr txBox="1"/>
          <p:nvPr/>
        </p:nvSpPr>
        <p:spPr>
          <a:xfrm>
            <a:off x="6189980" y="2661285"/>
            <a:ext cx="4105275" cy="2738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i="1" u="sng" dirty="0">
                <a:solidFill>
                  <a:schemeClr val="bg1"/>
                </a:solidFill>
                <a:latin typeface="Arial" panose="020B0604020202020204" pitchFamily="34" charset="0"/>
              </a:rPr>
              <a:t>作用：</a:t>
            </a:r>
          </a:p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○近景着重表现人物的面部表情，传达人物的内心世界。是刻画人物性格最有力的景别。</a:t>
            </a:r>
          </a:p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○拉近被摄主体与观众的距离感，容易产生交流感</a:t>
            </a:r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" y="2411095"/>
            <a:ext cx="5401945" cy="32391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ty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-2405380"/>
            <a:ext cx="12168505" cy="6329680"/>
          </a:xfrm>
          <a:prstGeom prst="rect">
            <a:avLst/>
          </a:prstGeom>
        </p:spPr>
      </p:pic>
      <p:pic>
        <p:nvPicPr>
          <p:cNvPr id="73" name="图片 72" descr="20140403163932_10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" y="214630"/>
            <a:ext cx="1238250" cy="14986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35063" y="949325"/>
            <a:ext cx="153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148" name="Rectangle 4"/>
          <p:cNvSpPr>
            <a:spLocks noGrp="1"/>
          </p:cNvSpPr>
          <p:nvPr/>
        </p:nvSpPr>
        <p:spPr>
          <a:xfrm>
            <a:off x="2300288" y="930275"/>
            <a:ext cx="5062537" cy="454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endParaRPr lang="zh-CN" altLang="en-US" sz="2400" baseline="0" dirty="0">
              <a:solidFill>
                <a:srgbClr val="B2B2B2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266" name="Rectangle 2"/>
          <p:cNvSpPr>
            <a:spLocks noGrp="1"/>
          </p:cNvSpPr>
          <p:nvPr/>
        </p:nvSpPr>
        <p:spPr>
          <a:xfrm>
            <a:off x="1621155" y="5318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3905" y="93027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电影画面语言</a:t>
            </a:r>
            <a:endParaRPr lang="zh-CN" altLang="en-US"/>
          </a:p>
        </p:txBody>
      </p:sp>
      <p:sp>
        <p:nvSpPr>
          <p:cNvPr id="107522" name="文本框 107521"/>
          <p:cNvSpPr txBox="1"/>
          <p:nvPr/>
        </p:nvSpPr>
        <p:spPr>
          <a:xfrm>
            <a:off x="3997008" y="783908"/>
            <a:ext cx="54864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6" name="Rectangle 2"/>
          <p:cNvSpPr>
            <a:spLocks noGrp="1"/>
          </p:cNvSpPr>
          <p:nvPr/>
        </p:nvSpPr>
        <p:spPr>
          <a:xfrm>
            <a:off x="885825" y="5699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景别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91030" y="1675130"/>
            <a:ext cx="1607185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6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）特写</a:t>
            </a:r>
          </a:p>
          <a:p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6720205" y="2931160"/>
            <a:ext cx="39833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主要肩以上的头部或者是某些被摄主体的局</a:t>
            </a:r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8" y="2456815"/>
            <a:ext cx="6299200" cy="3540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ty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-2405380"/>
            <a:ext cx="12168505" cy="6329680"/>
          </a:xfrm>
          <a:prstGeom prst="rect">
            <a:avLst/>
          </a:prstGeom>
        </p:spPr>
      </p:pic>
      <p:pic>
        <p:nvPicPr>
          <p:cNvPr id="73" name="图片 72" descr="20140403163932_10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" y="214630"/>
            <a:ext cx="1238250" cy="14986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35063" y="949325"/>
            <a:ext cx="153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148" name="Rectangle 4"/>
          <p:cNvSpPr>
            <a:spLocks noGrp="1"/>
          </p:cNvSpPr>
          <p:nvPr/>
        </p:nvSpPr>
        <p:spPr>
          <a:xfrm>
            <a:off x="2300288" y="930275"/>
            <a:ext cx="5062537" cy="454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endParaRPr lang="zh-CN" altLang="en-US" sz="2400" baseline="0" dirty="0">
              <a:solidFill>
                <a:srgbClr val="B2B2B2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266" name="Rectangle 2"/>
          <p:cNvSpPr>
            <a:spLocks noGrp="1"/>
          </p:cNvSpPr>
          <p:nvPr/>
        </p:nvSpPr>
        <p:spPr>
          <a:xfrm>
            <a:off x="1621155" y="5318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3905" y="93027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电影画面语言</a:t>
            </a:r>
            <a:endParaRPr lang="zh-CN" altLang="en-US"/>
          </a:p>
        </p:txBody>
      </p:sp>
      <p:sp>
        <p:nvSpPr>
          <p:cNvPr id="107522" name="文本框 107521"/>
          <p:cNvSpPr txBox="1"/>
          <p:nvPr/>
        </p:nvSpPr>
        <p:spPr>
          <a:xfrm>
            <a:off x="3997008" y="783908"/>
            <a:ext cx="54864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6" name="Rectangle 2"/>
          <p:cNvSpPr>
            <a:spLocks noGrp="1"/>
          </p:cNvSpPr>
          <p:nvPr/>
        </p:nvSpPr>
        <p:spPr>
          <a:xfrm>
            <a:off x="885825" y="5699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景别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91030" y="1675130"/>
            <a:ext cx="1607185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6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）特写</a:t>
            </a:r>
          </a:p>
          <a:p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29699" name="Text Box 3"/>
          <p:cNvSpPr txBox="1"/>
          <p:nvPr/>
        </p:nvSpPr>
        <p:spPr>
          <a:xfrm>
            <a:off x="6280468" y="2648268"/>
            <a:ext cx="3816350" cy="2738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i="1" u="sng" dirty="0">
                <a:solidFill>
                  <a:schemeClr val="bg1"/>
                </a:solidFill>
                <a:latin typeface="Arial" panose="020B0604020202020204" pitchFamily="34" charset="0"/>
              </a:rPr>
              <a:t>特点：</a:t>
            </a:r>
          </a:p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它把人或物完全从环境中推出来，让观众更集中，更强烈地去感受角色的面部表情和内在情绪，突出特定人物的情绪，细腻刻画人物性格。</a:t>
            </a: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90" y="2470785"/>
            <a:ext cx="5609590" cy="328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 72" descr="20140403163932_10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" y="1607820"/>
            <a:ext cx="3650615" cy="44183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507" y="0"/>
            <a:ext cx="2961666" cy="20176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65411" y="146115"/>
            <a:ext cx="66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dirty="0">
                <a:solidFill>
                  <a:srgbClr val="CD401F"/>
                </a:solidFill>
              </a:rPr>
              <a:t>目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67340" y="396492"/>
            <a:ext cx="66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D94421"/>
                </a:solidFill>
              </a:rPr>
              <a:t>录</a:t>
            </a:r>
          </a:p>
        </p:txBody>
      </p:sp>
      <p:sp>
        <p:nvSpPr>
          <p:cNvPr id="8" name="文本框 7"/>
          <p:cNvSpPr txBox="1"/>
          <p:nvPr/>
        </p:nvSpPr>
        <p:spPr>
          <a:xfrm rot="912176">
            <a:off x="5037118" y="1252933"/>
            <a:ext cx="221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</a:rPr>
              <a:t>CONTENT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0" name="Text Box 2"/>
          <p:cNvSpPr txBox="1"/>
          <p:nvPr/>
        </p:nvSpPr>
        <p:spPr>
          <a:xfrm>
            <a:off x="1596390" y="3657600"/>
            <a:ext cx="1849438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0" baseline="0" dirty="0">
                <a:solidFill>
                  <a:schemeClr val="bg1"/>
                </a:solidFill>
                <a:latin typeface="Arial" panose="020B0604020202020204" pitchFamily="34" charset="0"/>
                <a:ea typeface="方正稚艺简体" panose="03000509000000000000" pitchFamily="65" charset="-122"/>
              </a:rPr>
              <a:t>目录</a:t>
            </a:r>
          </a:p>
        </p:txBody>
      </p:sp>
      <p:pic>
        <p:nvPicPr>
          <p:cNvPr id="61" name="Picture 3" descr="QQ截图20121026144351_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100" y="4297363"/>
            <a:ext cx="447675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" name="Picture 4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900" y="3937000"/>
            <a:ext cx="5019675" cy="104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" name="Rectangle 5"/>
          <p:cNvSpPr>
            <a:spLocks noGrp="1"/>
          </p:cNvSpPr>
          <p:nvPr/>
        </p:nvSpPr>
        <p:spPr>
          <a:xfrm>
            <a:off x="5621338" y="3396933"/>
            <a:ext cx="5060950" cy="454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2400" baseline="0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</a:rPr>
              <a:t>机身</a:t>
            </a:r>
          </a:p>
        </p:txBody>
      </p:sp>
      <p:pic>
        <p:nvPicPr>
          <p:cNvPr id="64" name="Picture 3" descr="QQ截图20121026144351_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100" y="2608263"/>
            <a:ext cx="447675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" name="Picture 4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900" y="2247900"/>
            <a:ext cx="5019675" cy="104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" name="Rectangle 5"/>
          <p:cNvSpPr>
            <a:spLocks noGrp="1"/>
          </p:cNvSpPr>
          <p:nvPr/>
        </p:nvSpPr>
        <p:spPr>
          <a:xfrm>
            <a:off x="5621338" y="2601913"/>
            <a:ext cx="5060950" cy="454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2400" baseline="0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</a:rPr>
              <a:t>基础知识</a:t>
            </a:r>
          </a:p>
        </p:txBody>
      </p:sp>
      <p:pic>
        <p:nvPicPr>
          <p:cNvPr id="67" name="Picture 3" descr="QQ截图20121026144351_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100" y="3416300"/>
            <a:ext cx="447675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" name="Picture 4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900" y="3055938"/>
            <a:ext cx="5019675" cy="104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" name="Rectangle 5"/>
          <p:cNvSpPr>
            <a:spLocks noGrp="1"/>
          </p:cNvSpPr>
          <p:nvPr/>
        </p:nvSpPr>
        <p:spPr>
          <a:xfrm>
            <a:off x="5690553" y="4291330"/>
            <a:ext cx="5060950" cy="454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2400" baseline="0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</a:rPr>
              <a:t>镜头</a:t>
            </a:r>
          </a:p>
        </p:txBody>
      </p:sp>
      <p:pic>
        <p:nvPicPr>
          <p:cNvPr id="70" name="Picture 3" descr="QQ截图20121026144351_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100" y="5341938"/>
            <a:ext cx="447675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" name="Picture 4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900" y="4981575"/>
            <a:ext cx="5019675" cy="104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" name="Rectangle 5"/>
          <p:cNvSpPr>
            <a:spLocks noGrp="1"/>
          </p:cNvSpPr>
          <p:nvPr/>
        </p:nvSpPr>
        <p:spPr>
          <a:xfrm>
            <a:off x="5618163" y="5335588"/>
            <a:ext cx="5060950" cy="454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2400" baseline="0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</a:rPr>
              <a:t>画面语言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ty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-2405380"/>
            <a:ext cx="12168505" cy="6329680"/>
          </a:xfrm>
          <a:prstGeom prst="rect">
            <a:avLst/>
          </a:prstGeom>
        </p:spPr>
      </p:pic>
      <p:pic>
        <p:nvPicPr>
          <p:cNvPr id="73" name="图片 72" descr="20140403163932_10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" y="214630"/>
            <a:ext cx="1238250" cy="14986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35063" y="949325"/>
            <a:ext cx="153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148" name="Rectangle 4"/>
          <p:cNvSpPr>
            <a:spLocks noGrp="1"/>
          </p:cNvSpPr>
          <p:nvPr/>
        </p:nvSpPr>
        <p:spPr>
          <a:xfrm>
            <a:off x="2300288" y="930275"/>
            <a:ext cx="5062537" cy="454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endParaRPr lang="zh-CN" altLang="en-US" sz="2400" baseline="0" dirty="0">
              <a:solidFill>
                <a:srgbClr val="B2B2B2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266" name="Rectangle 2"/>
          <p:cNvSpPr>
            <a:spLocks noGrp="1"/>
          </p:cNvSpPr>
          <p:nvPr/>
        </p:nvSpPr>
        <p:spPr>
          <a:xfrm>
            <a:off x="1621155" y="5318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3905" y="93027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电影画面语言</a:t>
            </a:r>
            <a:endParaRPr lang="zh-CN" altLang="en-US"/>
          </a:p>
        </p:txBody>
      </p:sp>
      <p:sp>
        <p:nvSpPr>
          <p:cNvPr id="107522" name="文本框 107521"/>
          <p:cNvSpPr txBox="1"/>
          <p:nvPr/>
        </p:nvSpPr>
        <p:spPr>
          <a:xfrm>
            <a:off x="3997008" y="783908"/>
            <a:ext cx="54864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6" name="Rectangle 2"/>
          <p:cNvSpPr>
            <a:spLocks noGrp="1"/>
          </p:cNvSpPr>
          <p:nvPr/>
        </p:nvSpPr>
        <p:spPr>
          <a:xfrm>
            <a:off x="885825" y="5699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景别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91030" y="1675130"/>
            <a:ext cx="2013585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7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）大特写</a:t>
            </a:r>
          </a:p>
          <a:p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3174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968625"/>
            <a:ext cx="4514850" cy="322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454275" y="2363470"/>
            <a:ext cx="6278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别中的极至，是人物或景物的局部细节的展示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ty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-2405380"/>
            <a:ext cx="12168505" cy="6329680"/>
          </a:xfrm>
          <a:prstGeom prst="rect">
            <a:avLst/>
          </a:prstGeom>
        </p:spPr>
      </p:pic>
      <p:pic>
        <p:nvPicPr>
          <p:cNvPr id="73" name="图片 72" descr="20140403163932_10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" y="214630"/>
            <a:ext cx="1238250" cy="14986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35063" y="949325"/>
            <a:ext cx="153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148" name="Rectangle 4"/>
          <p:cNvSpPr>
            <a:spLocks noGrp="1"/>
          </p:cNvSpPr>
          <p:nvPr/>
        </p:nvSpPr>
        <p:spPr>
          <a:xfrm>
            <a:off x="2300288" y="930275"/>
            <a:ext cx="5062537" cy="454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endParaRPr lang="zh-CN" altLang="en-US" sz="2400" baseline="0" dirty="0">
              <a:solidFill>
                <a:srgbClr val="B2B2B2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266" name="Rectangle 2"/>
          <p:cNvSpPr>
            <a:spLocks noGrp="1"/>
          </p:cNvSpPr>
          <p:nvPr/>
        </p:nvSpPr>
        <p:spPr>
          <a:xfrm>
            <a:off x="1621155" y="5318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3905" y="93027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电影画面语言</a:t>
            </a:r>
            <a:endParaRPr lang="zh-CN" altLang="en-US"/>
          </a:p>
        </p:txBody>
      </p:sp>
      <p:sp>
        <p:nvSpPr>
          <p:cNvPr id="107522" name="文本框 107521"/>
          <p:cNvSpPr txBox="1"/>
          <p:nvPr/>
        </p:nvSpPr>
        <p:spPr>
          <a:xfrm>
            <a:off x="3997008" y="783908"/>
            <a:ext cx="54864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6" name="Rectangle 2"/>
          <p:cNvSpPr>
            <a:spLocks noGrp="1"/>
          </p:cNvSpPr>
          <p:nvPr/>
        </p:nvSpPr>
        <p:spPr>
          <a:xfrm>
            <a:off x="885825" y="5699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景别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32771" name="Text Box 3"/>
          <p:cNvSpPr txBox="1"/>
          <p:nvPr/>
        </p:nvSpPr>
        <p:spPr>
          <a:xfrm>
            <a:off x="6255703" y="2698115"/>
            <a:ext cx="4105275" cy="2738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i="1" u="sng" dirty="0">
                <a:solidFill>
                  <a:schemeClr val="bg1"/>
                </a:solidFill>
                <a:latin typeface="Arial" panose="020B0604020202020204" pitchFamily="34" charset="0"/>
              </a:rPr>
              <a:t>特点：</a:t>
            </a:r>
          </a:p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○大特写注重人物细微表情、人物形体、动作的细微动作点。</a:t>
            </a:r>
          </a:p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○具有强烈的视觉冲击力和感染力，能给观众留下深刻的印象。</a:t>
            </a:r>
          </a:p>
        </p:txBody>
      </p:sp>
      <p:pic>
        <p:nvPicPr>
          <p:cNvPr id="3277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063" y="2698115"/>
            <a:ext cx="4911725" cy="302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891030" y="1675130"/>
            <a:ext cx="2013585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7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）大特写</a:t>
            </a:r>
          </a:p>
          <a:p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/>
          <p:nvPr/>
        </p:nvSpPr>
        <p:spPr>
          <a:xfrm>
            <a:off x="1581468" y="-635"/>
            <a:ext cx="8437562" cy="784225"/>
          </a:xfrm>
          <a:prstGeom prst="rect">
            <a:avLst/>
          </a:prstGeom>
          <a:noFill/>
          <a:ln w="9525">
            <a:noFill/>
          </a:ln>
        </p:spPr>
        <p:txBody>
          <a:bodyPr lIns="90000" tIns="45000" rIns="90000" bIns="45000">
            <a:spAutoFit/>
          </a:bodyPr>
          <a:lstStyle/>
          <a:p>
            <a:pPr defTabSz="0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zh-CN" altLang="en-US" sz="4800" b="1" dirty="0">
                <a:solidFill>
                  <a:srgbClr val="397D96"/>
                </a:solidFill>
                <a:latin typeface="宋体" panose="02010600030101010101" pitchFamily="2" charset="-122"/>
              </a:rPr>
              <a:t>                总述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" y="953"/>
            <a:ext cx="5386388" cy="6837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AutoShape 11"/>
          <p:cNvSpPr/>
          <p:nvPr/>
        </p:nvSpPr>
        <p:spPr>
          <a:xfrm flipV="1">
            <a:off x="7774305" y="1872615"/>
            <a:ext cx="1060450" cy="361950"/>
          </a:xfrm>
          <a:prstGeom prst="rightArrow">
            <a:avLst>
              <a:gd name="adj1" fmla="val 32148"/>
              <a:gd name="adj2" fmla="val 113001"/>
            </a:avLst>
          </a:prstGeom>
          <a:solidFill>
            <a:srgbClr val="397D96"/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21" name="AutoShape 10"/>
          <p:cNvSpPr/>
          <p:nvPr/>
        </p:nvSpPr>
        <p:spPr>
          <a:xfrm>
            <a:off x="9069705" y="1296353"/>
            <a:ext cx="1600200" cy="1514475"/>
          </a:xfrm>
          <a:prstGeom prst="roundRect">
            <a:avLst>
              <a:gd name="adj" fmla="val 8153"/>
            </a:avLst>
          </a:prstGeom>
          <a:solidFill>
            <a:srgbClr val="397D96"/>
          </a:solidFill>
          <a:ln w="9525">
            <a:noFill/>
          </a:ln>
        </p:spPr>
        <p:txBody>
          <a:bodyPr wrap="none" lIns="90000" tIns="45000" rIns="90000" bIns="45000" anchor="ctr"/>
          <a:lstStyle/>
          <a:p>
            <a:pPr algn="ctr" defTabSz="0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zh-CN" altLang="en-US" sz="4000" b="1" dirty="0">
                <a:solidFill>
                  <a:srgbClr val="FFFFFF"/>
                </a:solidFill>
                <a:latin typeface="宋体" panose="02010600030101010101" pitchFamily="2" charset="-122"/>
              </a:rPr>
              <a:t>大景别</a:t>
            </a:r>
          </a:p>
        </p:txBody>
      </p:sp>
      <p:sp>
        <p:nvSpPr>
          <p:cNvPr id="34822" name="AutoShape 11"/>
          <p:cNvSpPr/>
          <p:nvPr/>
        </p:nvSpPr>
        <p:spPr>
          <a:xfrm flipV="1">
            <a:off x="7845743" y="4825365"/>
            <a:ext cx="1060450" cy="361950"/>
          </a:xfrm>
          <a:prstGeom prst="rightArrow">
            <a:avLst>
              <a:gd name="adj1" fmla="val 32148"/>
              <a:gd name="adj2" fmla="val 113001"/>
            </a:avLst>
          </a:prstGeom>
          <a:solidFill>
            <a:srgbClr val="397D96"/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23" name="AutoShape 10"/>
          <p:cNvSpPr/>
          <p:nvPr/>
        </p:nvSpPr>
        <p:spPr>
          <a:xfrm>
            <a:off x="9126855" y="4245928"/>
            <a:ext cx="1600200" cy="1514475"/>
          </a:xfrm>
          <a:prstGeom prst="roundRect">
            <a:avLst>
              <a:gd name="adj" fmla="val 8153"/>
            </a:avLst>
          </a:prstGeom>
          <a:solidFill>
            <a:srgbClr val="397D96"/>
          </a:solidFill>
          <a:ln w="9525">
            <a:noFill/>
          </a:ln>
        </p:spPr>
        <p:txBody>
          <a:bodyPr wrap="none" lIns="90000" tIns="45000" rIns="90000" bIns="45000" anchor="ctr"/>
          <a:lstStyle/>
          <a:p>
            <a:pPr algn="ctr" defTabSz="0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zh-CN" altLang="en-US" sz="4000" b="1" dirty="0">
                <a:solidFill>
                  <a:srgbClr val="FFFFFF"/>
                </a:solidFill>
                <a:latin typeface="宋体" panose="02010600030101010101" pitchFamily="2" charset="-122"/>
              </a:rPr>
              <a:t>小景别</a:t>
            </a:r>
          </a:p>
        </p:txBody>
      </p:sp>
      <p:sp>
        <p:nvSpPr>
          <p:cNvPr id="34824" name="AutoShape 15"/>
          <p:cNvSpPr/>
          <p:nvPr/>
        </p:nvSpPr>
        <p:spPr>
          <a:xfrm>
            <a:off x="6261418" y="1080453"/>
            <a:ext cx="1512887" cy="576262"/>
          </a:xfrm>
          <a:prstGeom prst="roundRect">
            <a:avLst>
              <a:gd name="adj" fmla="val 8153"/>
            </a:avLst>
          </a:prstGeom>
          <a:solidFill>
            <a:srgbClr val="735B8A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algn="ctr" defTabSz="0">
              <a:lnSpc>
                <a:spcPct val="95000"/>
              </a:lnSpc>
              <a:spcAft>
                <a:spcPts val="1425"/>
              </a:spcAft>
              <a:tabLst>
                <a:tab pos="723900" algn="l"/>
                <a:tab pos="1447800" algn="l"/>
              </a:tabLst>
            </a:pPr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大远景</a:t>
            </a:r>
          </a:p>
        </p:txBody>
      </p:sp>
      <p:sp>
        <p:nvSpPr>
          <p:cNvPr id="34825" name="AutoShape 15"/>
          <p:cNvSpPr/>
          <p:nvPr/>
        </p:nvSpPr>
        <p:spPr>
          <a:xfrm>
            <a:off x="6261418" y="1728153"/>
            <a:ext cx="1512887" cy="576262"/>
          </a:xfrm>
          <a:prstGeom prst="roundRect">
            <a:avLst>
              <a:gd name="adj" fmla="val 8153"/>
            </a:avLst>
          </a:prstGeom>
          <a:solidFill>
            <a:srgbClr val="735B8A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algn="ctr" defTabSz="0">
              <a:lnSpc>
                <a:spcPct val="95000"/>
              </a:lnSpc>
              <a:spcAft>
                <a:spcPts val="1425"/>
              </a:spcAft>
              <a:tabLst>
                <a:tab pos="723900" algn="l"/>
                <a:tab pos="1447800" algn="l"/>
              </a:tabLst>
            </a:pPr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远景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26" name="AutoShape 15"/>
          <p:cNvSpPr/>
          <p:nvPr/>
        </p:nvSpPr>
        <p:spPr>
          <a:xfrm>
            <a:off x="6261418" y="2377440"/>
            <a:ext cx="1512887" cy="574675"/>
          </a:xfrm>
          <a:prstGeom prst="roundRect">
            <a:avLst>
              <a:gd name="adj" fmla="val 8153"/>
            </a:avLst>
          </a:prstGeom>
          <a:solidFill>
            <a:srgbClr val="735B8A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algn="ctr" defTabSz="0">
              <a:lnSpc>
                <a:spcPct val="95000"/>
              </a:lnSpc>
              <a:spcAft>
                <a:spcPts val="1425"/>
              </a:spcAft>
              <a:tabLst>
                <a:tab pos="723900" algn="l"/>
                <a:tab pos="1447800" algn="l"/>
              </a:tabLst>
            </a:pPr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全景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27" name="AutoShape 15"/>
          <p:cNvSpPr/>
          <p:nvPr/>
        </p:nvSpPr>
        <p:spPr>
          <a:xfrm>
            <a:off x="6261418" y="3383915"/>
            <a:ext cx="1512887" cy="576263"/>
          </a:xfrm>
          <a:prstGeom prst="roundRect">
            <a:avLst>
              <a:gd name="adj" fmla="val 8153"/>
            </a:avLst>
          </a:prstGeom>
          <a:solidFill>
            <a:srgbClr val="735B8A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algn="ctr" defTabSz="0">
              <a:lnSpc>
                <a:spcPct val="95000"/>
              </a:lnSpc>
              <a:spcAft>
                <a:spcPts val="1425"/>
              </a:spcAft>
              <a:tabLst>
                <a:tab pos="723900" algn="l"/>
                <a:tab pos="1447800" algn="l"/>
              </a:tabLst>
            </a:pPr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中景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28" name="AutoShape 15"/>
          <p:cNvSpPr/>
          <p:nvPr/>
        </p:nvSpPr>
        <p:spPr>
          <a:xfrm>
            <a:off x="6263005" y="4033203"/>
            <a:ext cx="1511300" cy="576262"/>
          </a:xfrm>
          <a:prstGeom prst="roundRect">
            <a:avLst>
              <a:gd name="adj" fmla="val 8153"/>
            </a:avLst>
          </a:prstGeom>
          <a:solidFill>
            <a:srgbClr val="735B8A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algn="ctr" defTabSz="0">
              <a:lnSpc>
                <a:spcPct val="95000"/>
              </a:lnSpc>
              <a:spcAft>
                <a:spcPts val="1425"/>
              </a:spcAft>
              <a:tabLst>
                <a:tab pos="723900" algn="l"/>
                <a:tab pos="1447800" algn="l"/>
              </a:tabLst>
            </a:pPr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中近景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29" name="AutoShape 15"/>
          <p:cNvSpPr/>
          <p:nvPr/>
        </p:nvSpPr>
        <p:spPr>
          <a:xfrm>
            <a:off x="6261418" y="4680903"/>
            <a:ext cx="1512887" cy="576262"/>
          </a:xfrm>
          <a:prstGeom prst="roundRect">
            <a:avLst>
              <a:gd name="adj" fmla="val 8153"/>
            </a:avLst>
          </a:prstGeom>
          <a:solidFill>
            <a:srgbClr val="735B8A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algn="ctr" defTabSz="0">
              <a:lnSpc>
                <a:spcPct val="95000"/>
              </a:lnSpc>
              <a:spcAft>
                <a:spcPts val="1425"/>
              </a:spcAft>
              <a:tabLst>
                <a:tab pos="723900" algn="l"/>
                <a:tab pos="1447800" algn="l"/>
              </a:tabLst>
            </a:pPr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近景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30" name="AutoShape 15"/>
          <p:cNvSpPr/>
          <p:nvPr/>
        </p:nvSpPr>
        <p:spPr>
          <a:xfrm>
            <a:off x="6263005" y="5977890"/>
            <a:ext cx="1511300" cy="574675"/>
          </a:xfrm>
          <a:prstGeom prst="roundRect">
            <a:avLst>
              <a:gd name="adj" fmla="val 8153"/>
            </a:avLst>
          </a:prstGeom>
          <a:solidFill>
            <a:srgbClr val="735B8A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algn="ctr" defTabSz="0">
              <a:lnSpc>
                <a:spcPct val="95000"/>
              </a:lnSpc>
              <a:spcAft>
                <a:spcPts val="1425"/>
              </a:spcAft>
              <a:tabLst>
                <a:tab pos="723900" algn="l"/>
                <a:tab pos="1447800" algn="l"/>
              </a:tabLst>
            </a:pPr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大特写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31" name="AutoShape 15"/>
          <p:cNvSpPr/>
          <p:nvPr/>
        </p:nvSpPr>
        <p:spPr>
          <a:xfrm>
            <a:off x="6263005" y="5328603"/>
            <a:ext cx="1511300" cy="576262"/>
          </a:xfrm>
          <a:prstGeom prst="roundRect">
            <a:avLst>
              <a:gd name="adj" fmla="val 8153"/>
            </a:avLst>
          </a:prstGeom>
          <a:solidFill>
            <a:srgbClr val="735B8A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algn="ctr" defTabSz="0">
              <a:lnSpc>
                <a:spcPct val="95000"/>
              </a:lnSpc>
              <a:spcAft>
                <a:spcPts val="1425"/>
              </a:spcAft>
              <a:tabLst>
                <a:tab pos="723900" algn="l"/>
                <a:tab pos="1447800" algn="l"/>
              </a:tabLst>
            </a:pPr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特写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05" y="344488"/>
            <a:ext cx="3168650" cy="281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18" y="201613"/>
            <a:ext cx="3082925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030" y="417513"/>
            <a:ext cx="3332163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155" y="3502978"/>
            <a:ext cx="3308350" cy="2665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2355" y="3873500"/>
            <a:ext cx="3098800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6888" y="3911918"/>
            <a:ext cx="2951162" cy="2122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6320" y="4234180"/>
            <a:ext cx="2193925" cy="151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9" name="AutoShape 11"/>
          <p:cNvSpPr/>
          <p:nvPr/>
        </p:nvSpPr>
        <p:spPr>
          <a:xfrm flipV="1">
            <a:off x="3100705" y="1568450"/>
            <a:ext cx="647700" cy="290513"/>
          </a:xfrm>
          <a:prstGeom prst="rightArrow">
            <a:avLst>
              <a:gd name="adj1" fmla="val 32148"/>
              <a:gd name="adj2" fmla="val 85990"/>
            </a:avLst>
          </a:prstGeom>
          <a:solidFill>
            <a:srgbClr val="397D96"/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50" name="AutoShape 11"/>
          <p:cNvSpPr/>
          <p:nvPr/>
        </p:nvSpPr>
        <p:spPr>
          <a:xfrm flipV="1">
            <a:off x="6340793" y="1641475"/>
            <a:ext cx="647700" cy="288925"/>
          </a:xfrm>
          <a:prstGeom prst="rightArrow">
            <a:avLst>
              <a:gd name="adj1" fmla="val 32148"/>
              <a:gd name="adj2" fmla="val 86463"/>
            </a:avLst>
          </a:prstGeom>
          <a:solidFill>
            <a:srgbClr val="397D96"/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51" name="AutoShape 11"/>
          <p:cNvSpPr/>
          <p:nvPr/>
        </p:nvSpPr>
        <p:spPr>
          <a:xfrm flipV="1">
            <a:off x="6628130" y="4305300"/>
            <a:ext cx="647700" cy="288925"/>
          </a:xfrm>
          <a:prstGeom prst="rightArrow">
            <a:avLst>
              <a:gd name="adj1" fmla="val 32148"/>
              <a:gd name="adj2" fmla="val 86463"/>
            </a:avLst>
          </a:prstGeom>
          <a:solidFill>
            <a:srgbClr val="397D96"/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52" name="AutoShape 11"/>
          <p:cNvSpPr/>
          <p:nvPr/>
        </p:nvSpPr>
        <p:spPr>
          <a:xfrm flipV="1">
            <a:off x="3388043" y="4233863"/>
            <a:ext cx="647700" cy="288925"/>
          </a:xfrm>
          <a:prstGeom prst="rightArrow">
            <a:avLst>
              <a:gd name="adj1" fmla="val 32148"/>
              <a:gd name="adj2" fmla="val 86463"/>
            </a:avLst>
          </a:prstGeom>
          <a:solidFill>
            <a:srgbClr val="397D96"/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53" name="AutoShape 4"/>
          <p:cNvSpPr/>
          <p:nvPr/>
        </p:nvSpPr>
        <p:spPr>
          <a:xfrm rot="5400000">
            <a:off x="9157018" y="5016500"/>
            <a:ext cx="1136650" cy="144463"/>
          </a:xfrm>
          <a:prstGeom prst="chevron">
            <a:avLst>
              <a:gd name="adj" fmla="val 196702"/>
            </a:avLst>
          </a:prstGeom>
          <a:solidFill>
            <a:srgbClr val="1B012E"/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95" y="109855"/>
            <a:ext cx="9918700" cy="6638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33" y="0"/>
            <a:ext cx="10682998" cy="5438839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2642235" y="4865370"/>
            <a:ext cx="58058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bg1"/>
                </a:solidFill>
                <a:ea typeface="楷体" panose="02010609060101010101" pitchFamily="49" charset="-122"/>
              </a:rPr>
              <a:t>THANK  YOU</a:t>
            </a:r>
            <a:r>
              <a:rPr lang="en-US" altLang="zh-CN" sz="2400" dirty="0">
                <a:solidFill>
                  <a:schemeClr val="bg1"/>
                </a:solidFill>
                <a:ea typeface="楷体" panose="02010609060101010101" pitchFamily="49" charset="-122"/>
              </a:rPr>
              <a:t> </a:t>
            </a:r>
            <a:endParaRPr lang="zh-CN" altLang="en-US" sz="2400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507" y="0"/>
            <a:ext cx="2961666" cy="20176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 rot="912176">
            <a:off x="5037118" y="1252933"/>
            <a:ext cx="221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</a:rPr>
              <a:t>PART  THREE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68696" y="382670"/>
            <a:ext cx="162877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D94421"/>
                </a:solidFill>
              </a:rPr>
              <a:t>第四部分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18116" y="2659559"/>
            <a:ext cx="2441694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画面语言</a:t>
            </a:r>
            <a:endParaRPr lang="zh-CN" altLang="en-US" sz="4400" dirty="0"/>
          </a:p>
        </p:txBody>
      </p:sp>
      <p:sp>
        <p:nvSpPr>
          <p:cNvPr id="7" name="文本框 6"/>
          <p:cNvSpPr txBox="1"/>
          <p:nvPr/>
        </p:nvSpPr>
        <p:spPr>
          <a:xfrm>
            <a:off x="4597400" y="3387725"/>
            <a:ext cx="33293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</a:rPr>
              <a:t>The film language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507" y="0"/>
            <a:ext cx="2961666" cy="20176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 rot="912176">
            <a:off x="5037118" y="1252933"/>
            <a:ext cx="221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</a:rPr>
              <a:t>PART  THREE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68696" y="382670"/>
            <a:ext cx="162877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D94421"/>
                </a:solidFill>
              </a:rPr>
              <a:t>第四部分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18660" y="2934970"/>
            <a:ext cx="434340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400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画面之景别</a:t>
            </a:r>
            <a:endParaRPr lang="zh-CN" altLang="en-US" sz="4400" b="1" dirty="0">
              <a:solidFill>
                <a:srgbClr val="FFFFFF"/>
              </a:solidFill>
              <a:latin typeface="宋体" panose="02010600030101010101" pitchFamily="2" charset="-122"/>
            </a:endParaRPr>
          </a:p>
          <a:p>
            <a:endParaRPr lang="zh-CN" altLang="en-US" sz="4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ty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-2405380"/>
            <a:ext cx="12168505" cy="6329680"/>
          </a:xfrm>
          <a:prstGeom prst="rect">
            <a:avLst/>
          </a:prstGeom>
        </p:spPr>
      </p:pic>
      <p:pic>
        <p:nvPicPr>
          <p:cNvPr id="73" name="图片 72" descr="20140403163932_10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" y="214630"/>
            <a:ext cx="1238250" cy="14986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35063" y="949325"/>
            <a:ext cx="153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148" name="Rectangle 4"/>
          <p:cNvSpPr>
            <a:spLocks noGrp="1"/>
          </p:cNvSpPr>
          <p:nvPr/>
        </p:nvSpPr>
        <p:spPr>
          <a:xfrm>
            <a:off x="2300288" y="930275"/>
            <a:ext cx="5062537" cy="454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endParaRPr lang="zh-CN" altLang="en-US" sz="2400" baseline="0" dirty="0">
              <a:solidFill>
                <a:srgbClr val="B2B2B2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266" name="Rectangle 2"/>
          <p:cNvSpPr>
            <a:spLocks noGrp="1"/>
          </p:cNvSpPr>
          <p:nvPr/>
        </p:nvSpPr>
        <p:spPr>
          <a:xfrm>
            <a:off x="1621155" y="5318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3905" y="93027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电影画面语言</a:t>
            </a:r>
            <a:endParaRPr lang="zh-CN" altLang="en-US"/>
          </a:p>
        </p:txBody>
      </p:sp>
      <p:sp>
        <p:nvSpPr>
          <p:cNvPr id="16386" name="Rectangle 2"/>
          <p:cNvSpPr>
            <a:spLocks noGrp="1"/>
          </p:cNvSpPr>
          <p:nvPr/>
        </p:nvSpPr>
        <p:spPr>
          <a:xfrm>
            <a:off x="885825" y="5699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景别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91030" y="1713230"/>
            <a:ext cx="36849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（</a:t>
            </a:r>
            <a:r>
              <a:rPr lang="en-US" altLang="zh-CN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1</a:t>
            </a:r>
            <a:r>
              <a:rPr lang="zh-CN" altLang="en-US" sz="32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）什么是景别？</a:t>
            </a:r>
          </a:p>
        </p:txBody>
      </p:sp>
      <p:sp>
        <p:nvSpPr>
          <p:cNvPr id="100355" name="文本框 100354"/>
          <p:cNvSpPr txBox="1"/>
          <p:nvPr/>
        </p:nvSpPr>
        <p:spPr>
          <a:xfrm>
            <a:off x="1890713" y="2462848"/>
            <a:ext cx="7561262" cy="1235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25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景别</a:t>
            </a:r>
            <a:r>
              <a:rPr lang="zh-CN" altLang="en-US" sz="25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r>
              <a:rPr lang="zh-CN" altLang="en-US" sz="25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是指被摄主体和画面形象在电视屏幕框架中</a:t>
            </a:r>
          </a:p>
          <a:p>
            <a:pPr>
              <a:buClr>
                <a:schemeClr val="bg1"/>
              </a:buClr>
            </a:pPr>
            <a:r>
              <a:rPr lang="zh-CN" altLang="en-US" sz="25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所呈现出的大小和范围。</a:t>
            </a:r>
          </a:p>
          <a:p>
            <a:pPr>
              <a:buClr>
                <a:schemeClr val="bg1"/>
              </a:buClr>
            </a:pPr>
            <a:r>
              <a:rPr lang="zh-CN" altLang="en-US" sz="25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60" y="3359785"/>
            <a:ext cx="5057775" cy="3324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680" y="3435350"/>
            <a:ext cx="5128895" cy="3173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ty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-2405380"/>
            <a:ext cx="12168505" cy="6329680"/>
          </a:xfrm>
          <a:prstGeom prst="rect">
            <a:avLst/>
          </a:prstGeom>
        </p:spPr>
      </p:pic>
      <p:pic>
        <p:nvPicPr>
          <p:cNvPr id="73" name="图片 72" descr="20140403163932_10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" y="214630"/>
            <a:ext cx="1238250" cy="14986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35063" y="949325"/>
            <a:ext cx="153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148" name="Rectangle 4"/>
          <p:cNvSpPr>
            <a:spLocks noGrp="1"/>
          </p:cNvSpPr>
          <p:nvPr/>
        </p:nvSpPr>
        <p:spPr>
          <a:xfrm>
            <a:off x="2300288" y="930275"/>
            <a:ext cx="5062537" cy="454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endParaRPr lang="zh-CN" altLang="en-US" sz="2400" baseline="0" dirty="0">
              <a:solidFill>
                <a:srgbClr val="B2B2B2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266" name="Rectangle 2"/>
          <p:cNvSpPr>
            <a:spLocks noGrp="1"/>
          </p:cNvSpPr>
          <p:nvPr/>
        </p:nvSpPr>
        <p:spPr>
          <a:xfrm>
            <a:off x="1621155" y="5318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3905" y="93027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电影画面语言</a:t>
            </a:r>
            <a:endParaRPr lang="zh-CN" altLang="en-US"/>
          </a:p>
        </p:txBody>
      </p:sp>
      <p:sp>
        <p:nvSpPr>
          <p:cNvPr id="16386" name="Rectangle 2"/>
          <p:cNvSpPr>
            <a:spLocks noGrp="1"/>
          </p:cNvSpPr>
          <p:nvPr/>
        </p:nvSpPr>
        <p:spPr>
          <a:xfrm>
            <a:off x="885825" y="5699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景别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585913" y="1619250"/>
            <a:ext cx="8928100" cy="2881313"/>
          </a:xfrm>
          <a:prstGeom prst="roundRect">
            <a:avLst>
              <a:gd name="adj" fmla="val 16667"/>
            </a:avLst>
          </a:prstGeom>
          <a:solidFill>
            <a:srgbClr val="397D96"/>
          </a:solidFill>
          <a:ln w="9525">
            <a:noFill/>
          </a:ln>
        </p:spPr>
        <p:txBody>
          <a:bodyPr wrap="none" lIns="99000" tIns="54000" rIns="99000" bIns="54000" anchor="ctr"/>
          <a:lstStyle/>
          <a:p>
            <a:pPr algn="ctr" defTabSz="0">
              <a:lnSpc>
                <a:spcPct val="118000"/>
              </a:lnSpc>
              <a:tabLst>
                <a:tab pos="723900" algn="l"/>
              </a:tabLst>
            </a:pPr>
            <a:r>
              <a:rPr lang="zh-CN" altLang="en-US" sz="4000" dirty="0">
                <a:solidFill>
                  <a:srgbClr val="FFFFFF"/>
                </a:solidFill>
                <a:latin typeface="Arial Black" panose="020B0A04020102090204" pitchFamily="34" charset="0"/>
              </a:rPr>
              <a:t>不同的景别会产生不同的艺术效果。</a:t>
            </a:r>
          </a:p>
          <a:p>
            <a:pPr algn="ctr" defTabSz="0">
              <a:lnSpc>
                <a:spcPct val="118000"/>
              </a:lnSpc>
              <a:tabLst>
                <a:tab pos="723900" algn="l"/>
              </a:tabLst>
            </a:pPr>
            <a:r>
              <a:rPr lang="zh-CN" altLang="en-US" sz="4000" dirty="0">
                <a:solidFill>
                  <a:srgbClr val="FFFFFF"/>
                </a:solidFill>
                <a:latin typeface="Arial Black" panose="020B0A04020102090204" pitchFamily="34" charset="0"/>
              </a:rPr>
              <a:t>我国古代绘画有这么一句话</a:t>
            </a:r>
          </a:p>
          <a:p>
            <a:pPr algn="ctr" defTabSz="0">
              <a:lnSpc>
                <a:spcPct val="118000"/>
              </a:lnSpc>
              <a:tabLst>
                <a:tab pos="723900" algn="l"/>
              </a:tabLst>
            </a:pPr>
            <a:r>
              <a:rPr lang="zh-CN" altLang="en-US" sz="4000" dirty="0">
                <a:solidFill>
                  <a:srgbClr val="FFFFFF"/>
                </a:solidFill>
                <a:latin typeface="Arial Black" panose="020B0A04020102090204" pitchFamily="34" charset="0"/>
              </a:rPr>
              <a:t>“</a:t>
            </a:r>
            <a:r>
              <a:rPr lang="zh-CN" altLang="en-US" sz="4000" b="1" dirty="0">
                <a:solidFill>
                  <a:srgbClr val="FFFFFF"/>
                </a:solidFill>
                <a:latin typeface="Arial Black" panose="020B0A04020102090204" pitchFamily="34" charset="0"/>
              </a:rPr>
              <a:t>近取其神，远取其势</a:t>
            </a:r>
            <a:r>
              <a:rPr lang="zh-CN" altLang="en-US" sz="4000" dirty="0">
                <a:solidFill>
                  <a:srgbClr val="FFFFFF"/>
                </a:solidFill>
                <a:latin typeface="Arial Black" panose="020B0A04020102090204" pitchFamily="34" charset="0"/>
              </a:rPr>
              <a:t>”。</a:t>
            </a:r>
            <a:endParaRPr lang="zh-CN" altLang="en-US" sz="4800" dirty="0">
              <a:solidFill>
                <a:srgbClr val="FFFFFF"/>
              </a:solidFill>
              <a:latin typeface="Arial Black" panose="020B0A04020102090204" pitchFamily="34" charset="0"/>
            </a:endParaRPr>
          </a:p>
        </p:txBody>
      </p:sp>
      <p:sp>
        <p:nvSpPr>
          <p:cNvPr id="10" name="AutoShape 2"/>
          <p:cNvSpPr/>
          <p:nvPr/>
        </p:nvSpPr>
        <p:spPr>
          <a:xfrm>
            <a:off x="7058025" y="5119688"/>
            <a:ext cx="1517650" cy="1323975"/>
          </a:xfrm>
          <a:prstGeom prst="hexagon">
            <a:avLst>
              <a:gd name="adj" fmla="val 28657"/>
              <a:gd name="vf" fmla="val 115470"/>
            </a:avLst>
          </a:prstGeom>
          <a:solidFill>
            <a:srgbClr val="397D96"/>
          </a:solidFill>
          <a:ln w="9525">
            <a:noFill/>
          </a:ln>
        </p:spPr>
        <p:txBody>
          <a:bodyPr wrap="none" lIns="90000" tIns="45000" rIns="90000" bIns="45000" anchor="ctr"/>
          <a:lstStyle/>
          <a:p>
            <a:pPr algn="ctr" defTabSz="0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zh-CN" altLang="en-US" sz="3200" b="1" dirty="0">
                <a:solidFill>
                  <a:srgbClr val="FFFFFF"/>
                </a:solidFill>
                <a:latin typeface="宋体" panose="02010600030101010101" pitchFamily="2" charset="-122"/>
              </a:rPr>
              <a:t>近景</a:t>
            </a:r>
          </a:p>
        </p:txBody>
      </p:sp>
      <p:sp>
        <p:nvSpPr>
          <p:cNvPr id="11" name="AutoShape 2"/>
          <p:cNvSpPr/>
          <p:nvPr/>
        </p:nvSpPr>
        <p:spPr>
          <a:xfrm>
            <a:off x="5257800" y="5148263"/>
            <a:ext cx="1517650" cy="1323975"/>
          </a:xfrm>
          <a:prstGeom prst="hexagon">
            <a:avLst>
              <a:gd name="adj" fmla="val 28657"/>
              <a:gd name="vf" fmla="val 115470"/>
            </a:avLst>
          </a:prstGeom>
          <a:solidFill>
            <a:srgbClr val="397D96"/>
          </a:solidFill>
          <a:ln w="9525">
            <a:noFill/>
          </a:ln>
        </p:spPr>
        <p:txBody>
          <a:bodyPr wrap="none" lIns="90000" tIns="45000" rIns="90000" bIns="45000" anchor="ctr"/>
          <a:lstStyle/>
          <a:p>
            <a:pPr algn="ctr" defTabSz="0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zh-CN" altLang="en-US" sz="3200" b="1" dirty="0">
                <a:solidFill>
                  <a:srgbClr val="FFFFFF"/>
                </a:solidFill>
                <a:latin typeface="宋体" panose="02010600030101010101" pitchFamily="2" charset="-122"/>
              </a:rPr>
              <a:t>中景</a:t>
            </a:r>
          </a:p>
        </p:txBody>
      </p:sp>
      <p:sp>
        <p:nvSpPr>
          <p:cNvPr id="12" name="AutoShape 2"/>
          <p:cNvSpPr/>
          <p:nvPr/>
        </p:nvSpPr>
        <p:spPr>
          <a:xfrm>
            <a:off x="8931275" y="5119688"/>
            <a:ext cx="1517650" cy="1323975"/>
          </a:xfrm>
          <a:prstGeom prst="hexagon">
            <a:avLst>
              <a:gd name="adj" fmla="val 28657"/>
              <a:gd name="vf" fmla="val 115470"/>
            </a:avLst>
          </a:prstGeom>
          <a:solidFill>
            <a:srgbClr val="397D96"/>
          </a:solidFill>
          <a:ln w="9525">
            <a:noFill/>
          </a:ln>
        </p:spPr>
        <p:txBody>
          <a:bodyPr wrap="none" lIns="90000" tIns="45000" rIns="90000" bIns="45000" anchor="ctr"/>
          <a:lstStyle/>
          <a:p>
            <a:pPr algn="ctr" defTabSz="0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zh-CN" altLang="en-US" sz="3200" b="1" dirty="0">
                <a:solidFill>
                  <a:srgbClr val="FFFFFF"/>
                </a:solidFill>
                <a:latin typeface="宋体" panose="02010600030101010101" pitchFamily="2" charset="-122"/>
              </a:rPr>
              <a:t>特写</a:t>
            </a:r>
          </a:p>
        </p:txBody>
      </p:sp>
      <p:sp>
        <p:nvSpPr>
          <p:cNvPr id="14" name="AutoShape 2"/>
          <p:cNvSpPr/>
          <p:nvPr/>
        </p:nvSpPr>
        <p:spPr>
          <a:xfrm>
            <a:off x="3584575" y="5246688"/>
            <a:ext cx="1517650" cy="1323975"/>
          </a:xfrm>
          <a:prstGeom prst="hexagon">
            <a:avLst>
              <a:gd name="adj" fmla="val 28657"/>
              <a:gd name="vf" fmla="val 115470"/>
            </a:avLst>
          </a:prstGeom>
          <a:solidFill>
            <a:srgbClr val="397D96"/>
          </a:solidFill>
          <a:ln w="9525">
            <a:noFill/>
          </a:ln>
        </p:spPr>
        <p:txBody>
          <a:bodyPr wrap="none" lIns="90000" tIns="45000" rIns="90000" bIns="45000" anchor="ctr"/>
          <a:lstStyle/>
          <a:p>
            <a:pPr algn="ctr" defTabSz="0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zh-CN" altLang="en-US" sz="3200" b="1" dirty="0">
                <a:solidFill>
                  <a:srgbClr val="FFFFFF"/>
                </a:solidFill>
                <a:latin typeface="宋体" panose="02010600030101010101" pitchFamily="2" charset="-122"/>
              </a:rPr>
              <a:t>全景</a:t>
            </a:r>
          </a:p>
        </p:txBody>
      </p:sp>
      <p:sp>
        <p:nvSpPr>
          <p:cNvPr id="15" name="AutoShape 2"/>
          <p:cNvSpPr/>
          <p:nvPr/>
        </p:nvSpPr>
        <p:spPr>
          <a:xfrm>
            <a:off x="1712913" y="5203825"/>
            <a:ext cx="1517650" cy="1323975"/>
          </a:xfrm>
          <a:prstGeom prst="hexagon">
            <a:avLst>
              <a:gd name="adj" fmla="val 28657"/>
              <a:gd name="vf" fmla="val 115470"/>
            </a:avLst>
          </a:prstGeom>
          <a:solidFill>
            <a:srgbClr val="397D96"/>
          </a:solidFill>
          <a:ln w="9525">
            <a:noFill/>
          </a:ln>
        </p:spPr>
        <p:txBody>
          <a:bodyPr wrap="none" lIns="90000" tIns="45000" rIns="90000" bIns="45000" anchor="ctr"/>
          <a:lstStyle/>
          <a:p>
            <a:pPr algn="ctr" defTabSz="0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zh-CN" altLang="en-US" sz="3200" b="1" dirty="0">
                <a:solidFill>
                  <a:srgbClr val="FFFFFF"/>
                </a:solidFill>
                <a:latin typeface="宋体" panose="02010600030101010101" pitchFamily="2" charset="-122"/>
              </a:rPr>
              <a:t>远景</a:t>
            </a:r>
          </a:p>
        </p:txBody>
      </p:sp>
      <p:cxnSp>
        <p:nvCxnSpPr>
          <p:cNvPr id="16" name="AutoShape 6"/>
          <p:cNvCxnSpPr>
            <a:stCxn id="15" idx="3"/>
            <a:endCxn id="6" idx="2"/>
          </p:cNvCxnSpPr>
          <p:nvPr/>
        </p:nvCxnSpPr>
        <p:spPr>
          <a:xfrm flipV="1">
            <a:off x="1722438" y="4500880"/>
            <a:ext cx="4337050" cy="1365250"/>
          </a:xfrm>
          <a:prstGeom prst="straightConnector1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17" name="AutoShape 6"/>
          <p:cNvCxnSpPr>
            <a:stCxn id="14" idx="3"/>
            <a:endCxn id="6" idx="2"/>
          </p:cNvCxnSpPr>
          <p:nvPr/>
        </p:nvCxnSpPr>
        <p:spPr>
          <a:xfrm flipV="1">
            <a:off x="3594100" y="4500563"/>
            <a:ext cx="2465705" cy="1408430"/>
          </a:xfrm>
          <a:prstGeom prst="straightConnector1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18" name="AutoShape 6"/>
          <p:cNvCxnSpPr>
            <a:stCxn id="11" idx="3"/>
          </p:cNvCxnSpPr>
          <p:nvPr/>
        </p:nvCxnSpPr>
        <p:spPr>
          <a:xfrm flipV="1">
            <a:off x="5267325" y="5162868"/>
            <a:ext cx="33338" cy="647700"/>
          </a:xfrm>
          <a:prstGeom prst="straightConnector1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19" name="AutoShape 6"/>
          <p:cNvCxnSpPr>
            <a:stCxn id="10" idx="3"/>
            <a:endCxn id="6" idx="2"/>
          </p:cNvCxnSpPr>
          <p:nvPr/>
        </p:nvCxnSpPr>
        <p:spPr>
          <a:xfrm flipH="1" flipV="1">
            <a:off x="6059805" y="4500563"/>
            <a:ext cx="1007745" cy="1281430"/>
          </a:xfrm>
          <a:prstGeom prst="straightConnector1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0" name="AutoShape 6"/>
          <p:cNvCxnSpPr>
            <a:stCxn id="12" idx="3"/>
            <a:endCxn id="6" idx="2"/>
          </p:cNvCxnSpPr>
          <p:nvPr/>
        </p:nvCxnSpPr>
        <p:spPr>
          <a:xfrm flipH="1" flipV="1">
            <a:off x="6059805" y="4500563"/>
            <a:ext cx="2880995" cy="1281430"/>
          </a:xfrm>
          <a:prstGeom prst="straightConnector1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ty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-2405380"/>
            <a:ext cx="12168505" cy="6329680"/>
          </a:xfrm>
          <a:prstGeom prst="rect">
            <a:avLst/>
          </a:prstGeom>
        </p:spPr>
      </p:pic>
      <p:pic>
        <p:nvPicPr>
          <p:cNvPr id="73" name="图片 72" descr="20140403163932_10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" y="214630"/>
            <a:ext cx="1238250" cy="14986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35063" y="949325"/>
            <a:ext cx="153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148" name="Rectangle 4"/>
          <p:cNvSpPr>
            <a:spLocks noGrp="1"/>
          </p:cNvSpPr>
          <p:nvPr/>
        </p:nvSpPr>
        <p:spPr>
          <a:xfrm>
            <a:off x="2300288" y="930275"/>
            <a:ext cx="5062537" cy="454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endParaRPr lang="zh-CN" altLang="en-US" sz="2400" baseline="0" dirty="0">
              <a:solidFill>
                <a:srgbClr val="B2B2B2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266" name="Rectangle 2"/>
          <p:cNvSpPr>
            <a:spLocks noGrp="1"/>
          </p:cNvSpPr>
          <p:nvPr/>
        </p:nvSpPr>
        <p:spPr>
          <a:xfrm>
            <a:off x="1621155" y="5318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3905" y="93027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电影画面语言</a:t>
            </a:r>
            <a:endParaRPr lang="zh-CN" altLang="en-US"/>
          </a:p>
        </p:txBody>
      </p:sp>
      <p:sp>
        <p:nvSpPr>
          <p:cNvPr id="16386" name="Rectangle 2"/>
          <p:cNvSpPr>
            <a:spLocks noGrp="1"/>
          </p:cNvSpPr>
          <p:nvPr/>
        </p:nvSpPr>
        <p:spPr>
          <a:xfrm>
            <a:off x="885825" y="5699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102402" name="文本框 102401"/>
          <p:cNvSpPr txBox="1"/>
          <p:nvPr/>
        </p:nvSpPr>
        <p:spPr>
          <a:xfrm>
            <a:off x="3992563" y="739775"/>
            <a:ext cx="23983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景别的种类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2403" name="图片 10240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915" y="1674813"/>
            <a:ext cx="5741988" cy="469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ty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-2405380"/>
            <a:ext cx="12168505" cy="6329680"/>
          </a:xfrm>
          <a:prstGeom prst="rect">
            <a:avLst/>
          </a:prstGeom>
        </p:spPr>
      </p:pic>
      <p:pic>
        <p:nvPicPr>
          <p:cNvPr id="73" name="图片 72" descr="20140403163932_10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" y="214630"/>
            <a:ext cx="1238250" cy="14986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35063" y="949325"/>
            <a:ext cx="153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148" name="Rectangle 4"/>
          <p:cNvSpPr>
            <a:spLocks noGrp="1"/>
          </p:cNvSpPr>
          <p:nvPr/>
        </p:nvSpPr>
        <p:spPr>
          <a:xfrm>
            <a:off x="2300288" y="930275"/>
            <a:ext cx="5062537" cy="454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endParaRPr lang="zh-CN" altLang="en-US" sz="2400" baseline="0" dirty="0">
              <a:solidFill>
                <a:srgbClr val="B2B2B2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266" name="Rectangle 2"/>
          <p:cNvSpPr>
            <a:spLocks noGrp="1"/>
          </p:cNvSpPr>
          <p:nvPr/>
        </p:nvSpPr>
        <p:spPr>
          <a:xfrm>
            <a:off x="1621155" y="5318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3905" y="93027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电影画面语言</a:t>
            </a:r>
            <a:endParaRPr lang="zh-CN" altLang="en-US"/>
          </a:p>
        </p:txBody>
      </p:sp>
      <p:sp>
        <p:nvSpPr>
          <p:cNvPr id="103426" name="文本框 103425"/>
          <p:cNvSpPr txBox="1"/>
          <p:nvPr/>
        </p:nvSpPr>
        <p:spPr>
          <a:xfrm>
            <a:off x="1504950" y="1383983"/>
            <a:ext cx="2938463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36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远 景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3427" name="图片 103426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930" y="3523615"/>
            <a:ext cx="339979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28" name="文本框 103427"/>
          <p:cNvSpPr txBox="1"/>
          <p:nvPr/>
        </p:nvSpPr>
        <p:spPr>
          <a:xfrm>
            <a:off x="1639570" y="2041843"/>
            <a:ext cx="7489825" cy="1235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25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5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远景：表现广阔空间或开阔场面的画面。如果人为尺度，由于人在画面中所占面积很小，基本呈现为一个点状态。</a:t>
            </a:r>
          </a:p>
        </p:txBody>
      </p:sp>
      <p:pic>
        <p:nvPicPr>
          <p:cNvPr id="12292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175" y="3606165"/>
            <a:ext cx="4479925" cy="2965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ty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-2405380"/>
            <a:ext cx="12168505" cy="6329680"/>
          </a:xfrm>
          <a:prstGeom prst="rect">
            <a:avLst/>
          </a:prstGeom>
        </p:spPr>
      </p:pic>
      <p:pic>
        <p:nvPicPr>
          <p:cNvPr id="73" name="图片 72" descr="20140403163932_10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" y="214630"/>
            <a:ext cx="1238250" cy="14986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35063" y="949325"/>
            <a:ext cx="153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148" name="Rectangle 4"/>
          <p:cNvSpPr>
            <a:spLocks noGrp="1"/>
          </p:cNvSpPr>
          <p:nvPr/>
        </p:nvSpPr>
        <p:spPr>
          <a:xfrm>
            <a:off x="2300288" y="930275"/>
            <a:ext cx="5062537" cy="454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endParaRPr lang="zh-CN" altLang="en-US" sz="2400" baseline="0" dirty="0">
              <a:solidFill>
                <a:srgbClr val="B2B2B2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266" name="Rectangle 2"/>
          <p:cNvSpPr>
            <a:spLocks noGrp="1"/>
          </p:cNvSpPr>
          <p:nvPr/>
        </p:nvSpPr>
        <p:spPr>
          <a:xfrm>
            <a:off x="1621155" y="5318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3905" y="93027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B2B2B2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电影画面语言</a:t>
            </a:r>
            <a:endParaRPr lang="zh-CN" altLang="en-US"/>
          </a:p>
        </p:txBody>
      </p:sp>
      <p:sp>
        <p:nvSpPr>
          <p:cNvPr id="16386" name="Rectangle 2"/>
          <p:cNvSpPr>
            <a:spLocks noGrp="1"/>
          </p:cNvSpPr>
          <p:nvPr/>
        </p:nvSpPr>
        <p:spPr>
          <a:xfrm>
            <a:off x="1409700" y="5699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r>
              <a:rPr lang="zh-CN" altLang="zh-CN" dirty="0">
                <a:solidFill>
                  <a:srgbClr val="FF0000"/>
                </a:solidFill>
              </a:rPr>
              <a:t>远景的作用</a:t>
            </a:r>
          </a:p>
        </p:txBody>
      </p:sp>
      <p:sp>
        <p:nvSpPr>
          <p:cNvPr id="121858" name="文本占位符 121857"/>
          <p:cNvSpPr>
            <a:spLocks noGrp="1"/>
          </p:cNvSpPr>
          <p:nvPr/>
        </p:nvSpPr>
        <p:spPr>
          <a:xfrm>
            <a:off x="1704023" y="1317625"/>
            <a:ext cx="7315200" cy="3240088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2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b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</a:br>
            <a:endParaRPr lang="zh-CN" altLang="en-US" sz="28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21859" name="图片 121858" descr="03_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383" y="3547428"/>
            <a:ext cx="4103687" cy="2492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428240" y="1567180"/>
            <a:ext cx="844804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chemeClr val="bg1"/>
                </a:solidFill>
              </a:rPr>
              <a:t>表现自然环境和宏大场面的气势</a:t>
            </a:r>
          </a:p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chemeClr val="bg1"/>
                </a:solidFill>
              </a:rPr>
              <a:t>加强画面的真实性；</a:t>
            </a:r>
          </a:p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chemeClr val="bg1"/>
                </a:solidFill>
              </a:rPr>
              <a:t>常用于影视片的开头、结束或场景的转换，形成舒缓的节奏。</a:t>
            </a:r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235" y="3398520"/>
            <a:ext cx="5368290" cy="30175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7" descr="QQ截图20121026144351_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3905" y="1805305"/>
            <a:ext cx="211138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7" descr="QQ截图20121026144351_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3905" y="2367280"/>
            <a:ext cx="211138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7" descr="QQ截图20121026144351_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3905" y="2833370"/>
            <a:ext cx="211138" cy="209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4B183"/>
      </a:dk2>
      <a:lt2>
        <a:srgbClr val="E7E6E6"/>
      </a:lt2>
      <a:accent1>
        <a:srgbClr val="E9836B"/>
      </a:accent1>
      <a:accent2>
        <a:srgbClr val="D94421"/>
      </a:accent2>
      <a:accent3>
        <a:srgbClr val="E9836B"/>
      </a:accent3>
      <a:accent4>
        <a:srgbClr val="D94421"/>
      </a:accent4>
      <a:accent5>
        <a:srgbClr val="E9836B"/>
      </a:accent5>
      <a:accent6>
        <a:srgbClr val="D9442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678</Words>
  <Application>Microsoft Office PowerPoint</Application>
  <PresentationFormat>宽屏</PresentationFormat>
  <Paragraphs>141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黑体</vt:lpstr>
      <vt:lpstr>隶书</vt:lpstr>
      <vt:lpstr>宋体</vt:lpstr>
      <vt:lpstr>微软雅黑</vt:lpstr>
      <vt:lpstr>Arial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Joyce</dc:creator>
  <cp:lastModifiedBy>lEnp</cp:lastModifiedBy>
  <cp:revision>71</cp:revision>
  <dcterms:created xsi:type="dcterms:W3CDTF">2017-08-18T13:27:00Z</dcterms:created>
  <dcterms:modified xsi:type="dcterms:W3CDTF">2020-05-15T22:13:40Z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</Properties>
</file>